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  <p:sldMasterId id="2147483689" r:id="rId2"/>
    <p:sldMasterId id="2147483690" r:id="rId3"/>
  </p:sldMasterIdLst>
  <p:notesMasterIdLst>
    <p:notesMasterId r:id="rId41"/>
  </p:notesMasterIdLst>
  <p:sldIdLst>
    <p:sldId id="256" r:id="rId4"/>
    <p:sldId id="284" r:id="rId5"/>
    <p:sldId id="286" r:id="rId6"/>
    <p:sldId id="288" r:id="rId7"/>
    <p:sldId id="289" r:id="rId8"/>
    <p:sldId id="290" r:id="rId9"/>
    <p:sldId id="291" r:id="rId10"/>
    <p:sldId id="311" r:id="rId11"/>
    <p:sldId id="312" r:id="rId12"/>
    <p:sldId id="292" r:id="rId13"/>
    <p:sldId id="293" r:id="rId14"/>
    <p:sldId id="294" r:id="rId15"/>
    <p:sldId id="295" r:id="rId16"/>
    <p:sldId id="296" r:id="rId17"/>
    <p:sldId id="273" r:id="rId18"/>
    <p:sldId id="260" r:id="rId19"/>
    <p:sldId id="297" r:id="rId20"/>
    <p:sldId id="261" r:id="rId21"/>
    <p:sldId id="262" r:id="rId22"/>
    <p:sldId id="267" r:id="rId23"/>
    <p:sldId id="263" r:id="rId24"/>
    <p:sldId id="265" r:id="rId25"/>
    <p:sldId id="299" r:id="rId26"/>
    <p:sldId id="300" r:id="rId27"/>
    <p:sldId id="301" r:id="rId28"/>
    <p:sldId id="302" r:id="rId29"/>
    <p:sldId id="303" r:id="rId30"/>
    <p:sldId id="313" r:id="rId31"/>
    <p:sldId id="304" r:id="rId32"/>
    <p:sldId id="306" r:id="rId33"/>
    <p:sldId id="305" r:id="rId34"/>
    <p:sldId id="307" r:id="rId35"/>
    <p:sldId id="308" r:id="rId36"/>
    <p:sldId id="270" r:id="rId37"/>
    <p:sldId id="309" r:id="rId38"/>
    <p:sldId id="310" r:id="rId39"/>
    <p:sldId id="271" r:id="rId40"/>
  </p:sldIdLst>
  <p:sldSz cx="9144000" cy="5143500" type="screen16x9"/>
  <p:notesSz cx="6858000" cy="9144000"/>
  <p:embeddedFontLst>
    <p:embeddedFont>
      <p:font typeface="Helvetica Neue" charset="0"/>
      <p:regular r:id="rId42"/>
      <p:bold r:id="rId43"/>
      <p:italic r:id="rId44"/>
      <p:boldItalic r:id="rId45"/>
    </p:embeddedFont>
    <p:embeddedFont>
      <p:font typeface="Titillium Web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-90" y="-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96055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b389e7c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b389e7c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0b389e7c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0b389e7c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b389e7c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b389e7c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fcfeedf3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fcfeedf3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8020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ec166969a_14_1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Lucy y Maëlle lo presentaron en JSM Data Art Show el año pasado en Baltimore! (Joint Statistical Meetings)</a:t>
            </a:r>
            <a:endParaRPr sz="4650" b="1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3ec166969a_1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f507bc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f507bca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8d4cd8cb_1_4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f8d4cd8cb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f8d4cd8cb_1_3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3f8d4cd8cb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ec166969a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ec166969a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ede416a2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ede416a2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ec166969a_7_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ec166969a_7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ec166969a_14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ec166969a_14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0b389e7c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0b389e7c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pic>
        <p:nvPicPr>
          <p:cNvPr id="76" name="Google Shape;76;p16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7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1" name="Google Shape;91;p1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1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 only colo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23" name="Google Shape;123;p2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0"/>
          <p:cNvSpPr/>
          <p:nvPr/>
        </p:nvSpPr>
        <p:spPr>
          <a:xfrm>
            <a:off x="655199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title"/>
          </p:nvPr>
        </p:nvSpPr>
        <p:spPr>
          <a:xfrm>
            <a:off x="762000" y="2851324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44" name="Google Shape;144;p30" descr="Shap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099" y="357499"/>
            <a:ext cx="28587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8444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color">
  <p:cSld name="Blank color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2" descr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34"/>
          <p:cNvSpPr txBox="1">
            <a:spLocks noGrp="1"/>
          </p:cNvSpPr>
          <p:nvPr>
            <p:ph type="body" idx="1"/>
          </p:nvPr>
        </p:nvSpPr>
        <p:spPr>
          <a:xfrm>
            <a:off x="69202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body" idx="2"/>
          </p:nvPr>
        </p:nvSpPr>
        <p:spPr>
          <a:xfrm>
            <a:off x="306488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body" idx="3"/>
          </p:nvPr>
        </p:nvSpPr>
        <p:spPr>
          <a:xfrm>
            <a:off x="5437745" y="1610449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Sub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5"/>
          <p:cNvSpPr/>
          <p:nvPr/>
        </p:nvSpPr>
        <p:spPr>
          <a:xfrm>
            <a:off x="655199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5"/>
          <p:cNvSpPr txBox="1">
            <a:spLocks noGrp="1"/>
          </p:cNvSpPr>
          <p:nvPr>
            <p:ph type="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body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69" name="Google Shape;169;p35" descr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49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/>
          <p:nvPr/>
        </p:nvSpPr>
        <p:spPr>
          <a:xfrm>
            <a:off x="439873" y="589943"/>
            <a:ext cx="1957200" cy="16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4"/>
            <a:ext cx="653700" cy="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>
            <a:spLocks noGrp="1"/>
          </p:cNvSpPr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body" idx="1"/>
          </p:nvPr>
        </p:nvSpPr>
        <p:spPr>
          <a:xfrm>
            <a:off x="692025" y="1586324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 + 2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584699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4244899" y="1584699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color">
  <p:cSld name="Title only colo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/>
          <p:cNvSpPr txBox="1">
            <a:spLocks noGrp="1"/>
          </p:cNvSpPr>
          <p:nvPr>
            <p:ph type="title"/>
          </p:nvPr>
        </p:nvSpPr>
        <p:spPr>
          <a:xfrm>
            <a:off x="8444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1" name="Google Shape;191;p39"/>
          <p:cNvSpPr/>
          <p:nvPr/>
        </p:nvSpPr>
        <p:spPr>
          <a:xfrm>
            <a:off x="578999" y="578999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9" descr="Shape 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body" idx="1"/>
          </p:nvPr>
        </p:nvSpPr>
        <p:spPr>
          <a:xfrm>
            <a:off x="633300" y="4285674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8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color 1">
  <p:cSld name="Blank color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3"/>
          <p:cNvSpPr/>
          <p:nvPr/>
        </p:nvSpPr>
        <p:spPr>
          <a:xfrm rot="5400000">
            <a:off x="4542250" y="-4548776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3" descr="Shape 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3" descr="pasted-image.tif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46" y="4745442"/>
            <a:ext cx="1030800" cy="3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9803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61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 flipH="1">
            <a:off x="8575069" y="4574175"/>
            <a:ext cx="569400" cy="56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20000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9" descr="Shape 5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37900" y="88024"/>
            <a:ext cx="653700" cy="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8" name="Google Shape;138;p2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91" r:id="rId15"/>
    <p:sldLayoutId id="214748369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meetup.com/es/topics/r-ladie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5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brunaw" TargetMode="External"/><Relationship Id="rId5" Type="http://schemas.openxmlformats.org/officeDocument/2006/relationships/hyperlink" Target="https://github.com/r-music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pubs.com/natsumi_shokid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7524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 smtClean="0"/>
              <a:t>La comunidad de R en Santa Rosa</a:t>
            </a:r>
            <a:endParaRPr sz="3000" i="1" dirty="0"/>
          </a:p>
        </p:txBody>
      </p:sp>
      <p:sp>
        <p:nvSpPr>
          <p:cNvPr id="213" name="Google Shape;213;p4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rPr lang="en" dirty="0">
                <a:solidFill>
                  <a:srgbClr val="181818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b="1" dirty="0" smtClean="0">
                <a:solidFill>
                  <a:srgbClr val="88398B"/>
                </a:solidFill>
                <a:latin typeface="Courier"/>
                <a:ea typeface="Courier"/>
                <a:cs typeface="Courier"/>
                <a:sym typeface="Courier"/>
              </a:rPr>
              <a:t>LaPampa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3;p47"/>
          <p:cNvSpPr txBox="1">
            <a:spLocks/>
          </p:cNvSpPr>
          <p:nvPr/>
        </p:nvSpPr>
        <p:spPr>
          <a:xfrm>
            <a:off x="5233632" y="490214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s-AR" sz="3000" dirty="0" smtClean="0"/>
              <a:t>¿Qué necesito para usarlo?</a:t>
            </a:r>
            <a:endParaRPr lang="es-AR"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0" r="5621"/>
          <a:stretch/>
        </p:blipFill>
        <p:spPr bwMode="auto">
          <a:xfrm>
            <a:off x="52189" y="0"/>
            <a:ext cx="5095875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4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17905" r="24724" b="6312"/>
          <a:stretch/>
        </p:blipFill>
        <p:spPr bwMode="auto">
          <a:xfrm>
            <a:off x="107505" y="-8032"/>
            <a:ext cx="8208911" cy="502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5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5486"/>
            <a:ext cx="7759972" cy="4677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4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9542"/>
            <a:ext cx="83724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499992" y="1225327"/>
            <a:ext cx="4578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>
                <a:solidFill>
                  <a:srgbClr val="7030A0"/>
                </a:solidFill>
              </a:rPr>
              <a:t>https://www.tidyverse.org</a:t>
            </a: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899592" y="339502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s-AR" dirty="0" smtClean="0"/>
              <a:t>Paquetes</a:t>
            </a:r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9502"/>
            <a:ext cx="2190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00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44424" y="422500"/>
            <a:ext cx="7255968" cy="857400"/>
          </a:xfrm>
        </p:spPr>
        <p:txBody>
          <a:bodyPr/>
          <a:lstStyle/>
          <a:p>
            <a:r>
              <a:rPr lang="es-AR" dirty="0" smtClean="0"/>
              <a:t>Comunidad #</a:t>
            </a:r>
            <a:r>
              <a:rPr lang="es-AR" dirty="0" err="1" smtClean="0"/>
              <a:t>rstats</a:t>
            </a:r>
            <a:r>
              <a:rPr lang="es-AR" dirty="0" smtClean="0"/>
              <a:t> #</a:t>
            </a:r>
            <a:r>
              <a:rPr lang="es-AR" dirty="0" err="1" smtClean="0"/>
              <a:t>rstatses</a:t>
            </a:r>
            <a:r>
              <a:rPr lang="es-AR" dirty="0" smtClean="0"/>
              <a:t> </a:t>
            </a:r>
            <a:r>
              <a:rPr lang="es-AR" sz="4000" dirty="0" smtClean="0"/>
              <a:t>#</a:t>
            </a:r>
            <a:r>
              <a:rPr lang="es-AR" sz="4000" dirty="0" err="1" smtClean="0"/>
              <a:t>RLadies</a:t>
            </a:r>
            <a:endParaRPr lang="es-AR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38" y="483518"/>
            <a:ext cx="2857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3 Grupo"/>
          <p:cNvGrpSpPr/>
          <p:nvPr/>
        </p:nvGrpSpPr>
        <p:grpSpPr>
          <a:xfrm>
            <a:off x="54546" y="1337295"/>
            <a:ext cx="5112007" cy="3810000"/>
            <a:chOff x="54546" y="1337295"/>
            <a:chExt cx="5112007" cy="3810000"/>
          </a:xfrm>
        </p:grpSpPr>
        <p:pic>
          <p:nvPicPr>
            <p:cNvPr id="5" name="Picture 2" descr="Image result for gabriela de queiroz 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" y="1337295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 rot="21155996">
              <a:off x="2965498" y="3328267"/>
              <a:ext cx="22010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Gabriela de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Queiroz</a:t>
              </a:r>
              <a:endPara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Fundadora de R-Ladies Global</a:t>
              </a:r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4860032" y="1337295"/>
            <a:ext cx="396044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</a:pP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es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organización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internacional 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cuya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misión </a:t>
            </a: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 </a:t>
            </a:r>
            <a:r>
              <a:rPr sz="2400" b="1" spc="20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promover </a:t>
            </a:r>
            <a:r>
              <a:rPr sz="2400" b="1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b="1" spc="35" dirty="0" err="1" smtClean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diversidad</a:t>
            </a:r>
            <a:r>
              <a:rPr lang="es-ES_tradnl" sz="2400" spc="35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6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género en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spc="5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comunidad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R, </a:t>
            </a:r>
            <a:r>
              <a:rPr sz="2400" spc="3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través </a:t>
            </a:r>
            <a:r>
              <a:rPr sz="2400" spc="6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b="1" spc="10" dirty="0" err="1" smtClean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reuniones</a:t>
            </a:r>
            <a:r>
              <a:rPr sz="2400" b="1" spc="10" dirty="0" smtClean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b="1" spc="30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presenciales, </a:t>
            </a:r>
            <a:r>
              <a:rPr sz="2400" b="1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virtuales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y</a:t>
            </a:r>
            <a:r>
              <a:rPr sz="2400" spc="-32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b="1" spc="15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mentorías</a:t>
            </a:r>
            <a:r>
              <a:rPr sz="2400" spc="1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en </a:t>
            </a:r>
            <a:r>
              <a:rPr sz="2400" spc="-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 </a:t>
            </a:r>
            <a:r>
              <a:rPr sz="2400" b="1" spc="65" dirty="0" err="1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espacio</a:t>
            </a:r>
            <a:r>
              <a:rPr sz="2400" b="1" spc="65" dirty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b="1" spc="20" dirty="0" err="1" smtClean="0">
                <a:solidFill>
                  <a:srgbClr val="7030A0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amigable</a:t>
            </a:r>
            <a:r>
              <a:rPr sz="2400" spc="2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11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8"/>
          <p:cNvPicPr preferRelativeResize="0"/>
          <p:nvPr/>
        </p:nvPicPr>
        <p:blipFill rotWithShape="1">
          <a:blip r:embed="rId3">
            <a:alphaModFix/>
          </a:blip>
          <a:srcRect b="4452"/>
          <a:stretch/>
        </p:blipFill>
        <p:spPr>
          <a:xfrm>
            <a:off x="152400" y="321400"/>
            <a:ext cx="8233850" cy="472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8"/>
          <p:cNvSpPr txBox="1">
            <a:spLocks noGrp="1"/>
          </p:cNvSpPr>
          <p:nvPr>
            <p:ph type="title"/>
          </p:nvPr>
        </p:nvSpPr>
        <p:spPr>
          <a:xfrm>
            <a:off x="954750" y="120650"/>
            <a:ext cx="72345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2400">
                <a:solidFill>
                  <a:srgbClr val="88398A"/>
                </a:solidFill>
              </a:rPr>
              <a:t>Crecimiento de </a:t>
            </a:r>
            <a:r>
              <a:rPr lang="en" sz="2400"/>
              <a:t>los seguidores en twitter</a:t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6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20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>
            <a:spLocks noGrp="1"/>
          </p:cNvSpPr>
          <p:nvPr>
            <p:ph type="title"/>
          </p:nvPr>
        </p:nvSpPr>
        <p:spPr>
          <a:xfrm>
            <a:off x="1201997" y="219300"/>
            <a:ext cx="674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4000">
                <a:solidFill>
                  <a:srgbClr val="88398A"/>
                </a:solidFill>
              </a:rPr>
              <a:t>Crecimiento de </a:t>
            </a:r>
            <a:r>
              <a:rPr lang="en" sz="40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</a:t>
            </a:r>
            <a:endParaRPr sz="4000">
              <a:solidFill>
                <a:srgbClr val="999999"/>
              </a:solidFill>
            </a:endParaRPr>
          </a:p>
        </p:txBody>
      </p:sp>
      <p:grpSp>
        <p:nvGrpSpPr>
          <p:cNvPr id="254" name="Google Shape;254;p49"/>
          <p:cNvGrpSpPr/>
          <p:nvPr/>
        </p:nvGrpSpPr>
        <p:grpSpPr>
          <a:xfrm>
            <a:off x="3570689" y="1435180"/>
            <a:ext cx="2187963" cy="2187963"/>
            <a:chOff x="0" y="0"/>
            <a:chExt cx="2490000" cy="2490000"/>
          </a:xfrm>
        </p:grpSpPr>
        <p:sp>
          <p:nvSpPr>
            <p:cNvPr id="255" name="Google Shape;255;p49"/>
            <p:cNvSpPr/>
            <p:nvPr/>
          </p:nvSpPr>
          <p:spPr>
            <a:xfrm>
              <a:off x="0" y="0"/>
              <a:ext cx="2490000" cy="24900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9"/>
            <p:cNvSpPr/>
            <p:nvPr/>
          </p:nvSpPr>
          <p:spPr>
            <a:xfrm>
              <a:off x="364641" y="755315"/>
              <a:ext cx="1931100" cy="9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398A"/>
                </a:buClr>
                <a:buFont typeface="Titillium Web"/>
                <a:buNone/>
              </a:pPr>
              <a:r>
                <a:rPr lang="en" sz="4800" b="1" dirty="0" smtClean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134</a:t>
              </a:r>
              <a:r>
                <a:rPr lang="en" sz="4800" b="1" i="0" u="none" strike="noStrike" cap="none" dirty="0" smtClean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+</a:t>
              </a:r>
              <a:r>
                <a:rPr lang="en" sz="2400" b="1" i="0" u="none" strike="noStrike" cap="none" dirty="0" smtClean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2400" b="1" dirty="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ciudades</a:t>
              </a:r>
              <a:endParaRPr dirty="0"/>
            </a:p>
          </p:txBody>
        </p:sp>
      </p:grpSp>
      <p:grpSp>
        <p:nvGrpSpPr>
          <p:cNvPr id="257" name="Google Shape;257;p49"/>
          <p:cNvGrpSpPr/>
          <p:nvPr/>
        </p:nvGrpSpPr>
        <p:grpSpPr>
          <a:xfrm>
            <a:off x="845697" y="1398518"/>
            <a:ext cx="2291035" cy="2183218"/>
            <a:chOff x="294127" y="416814"/>
            <a:chExt cx="2607300" cy="2484600"/>
          </a:xfrm>
        </p:grpSpPr>
        <p:sp>
          <p:nvSpPr>
            <p:cNvPr id="258" name="Google Shape;258;p49"/>
            <p:cNvSpPr/>
            <p:nvPr/>
          </p:nvSpPr>
          <p:spPr>
            <a:xfrm>
              <a:off x="294127" y="416814"/>
              <a:ext cx="2607300" cy="24846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EAEF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9"/>
            <p:cNvSpPr/>
            <p:nvPr/>
          </p:nvSpPr>
          <p:spPr>
            <a:xfrm>
              <a:off x="571987" y="859971"/>
              <a:ext cx="2051700" cy="1598400"/>
            </a:xfrm>
            <a:prstGeom prst="rect">
              <a:avLst/>
            </a:prstGeom>
            <a:noFill/>
            <a:ln w="9525" cap="flat" cmpd="sng">
              <a:solidFill>
                <a:srgbClr val="EAEFF1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Titillium Web"/>
                <a:buNone/>
              </a:pPr>
              <a:r>
                <a:rPr lang="en" sz="4800" b="1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44</a:t>
              </a:r>
              <a:r>
                <a:rPr lang="en" sz="4800" b="1" i="0" u="none" strike="noStrike" cap="none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+</a:t>
              </a:r>
              <a:r>
                <a:rPr lang="en" sz="2400" b="1" i="0" u="none" strike="noStrike" cap="none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e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países</a:t>
              </a:r>
              <a:endParaRPr dirty="0"/>
            </a:p>
          </p:txBody>
        </p:sp>
      </p:grpSp>
      <p:grpSp>
        <p:nvGrpSpPr>
          <p:cNvPr id="260" name="Google Shape;260;p49"/>
          <p:cNvGrpSpPr/>
          <p:nvPr/>
        </p:nvGrpSpPr>
        <p:grpSpPr>
          <a:xfrm>
            <a:off x="6069742" y="1375850"/>
            <a:ext cx="2361556" cy="2228559"/>
            <a:chOff x="0" y="0"/>
            <a:chExt cx="2687556" cy="2536200"/>
          </a:xfrm>
        </p:grpSpPr>
        <p:sp>
          <p:nvSpPr>
            <p:cNvPr id="261" name="Google Shape;261;p49"/>
            <p:cNvSpPr/>
            <p:nvPr/>
          </p:nvSpPr>
          <p:spPr>
            <a:xfrm>
              <a:off x="0" y="0"/>
              <a:ext cx="2536200" cy="25362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EAEF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9"/>
            <p:cNvSpPr/>
            <p:nvPr/>
          </p:nvSpPr>
          <p:spPr>
            <a:xfrm>
              <a:off x="46356" y="569506"/>
              <a:ext cx="2641200" cy="1397100"/>
            </a:xfrm>
            <a:prstGeom prst="rect">
              <a:avLst/>
            </a:prstGeom>
            <a:noFill/>
            <a:ln w="9525" cap="flat" cmpd="sng">
              <a:solidFill>
                <a:srgbClr val="EAEFF1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Titillium Web"/>
                <a:buNone/>
              </a:pPr>
              <a:r>
                <a:rPr lang="en" sz="4800" b="1" dirty="0" smtClean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36k</a:t>
              </a:r>
              <a:r>
                <a:rPr lang="en" sz="4800" b="1" i="0" u="none" strike="noStrike" cap="none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+</a:t>
              </a:r>
              <a:endParaRPr sz="48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Titillium Web"/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miembros</a:t>
              </a:r>
              <a:endParaRPr dirty="0"/>
            </a:p>
          </p:txBody>
        </p:sp>
      </p:grpSp>
      <p:sp>
        <p:nvSpPr>
          <p:cNvPr id="263" name="Google Shape;263;p49"/>
          <p:cNvSpPr/>
          <p:nvPr/>
        </p:nvSpPr>
        <p:spPr>
          <a:xfrm>
            <a:off x="1471050" y="3827350"/>
            <a:ext cx="6201900" cy="855900"/>
          </a:xfrm>
          <a:prstGeom prst="roundRect">
            <a:avLst>
              <a:gd name="adj" fmla="val 16667"/>
            </a:avLst>
          </a:prstGeom>
          <a:solidFill>
            <a:srgbClr val="88398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9"/>
          <p:cNvSpPr/>
          <p:nvPr/>
        </p:nvSpPr>
        <p:spPr>
          <a:xfrm>
            <a:off x="1471050" y="3827350"/>
            <a:ext cx="6201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457200" marR="0" lvl="0" indent="-482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itillium Web"/>
              <a:buChar char="+"/>
            </a:pPr>
            <a:r>
              <a:rPr lang="en" sz="40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R-Ladies remote</a:t>
            </a:r>
            <a:endParaRPr sz="4000"/>
          </a:p>
        </p:txBody>
      </p:sp>
      <p:sp>
        <p:nvSpPr>
          <p:cNvPr id="265" name="Google Shape;265;p49"/>
          <p:cNvSpPr txBox="1"/>
          <p:nvPr/>
        </p:nvSpPr>
        <p:spPr>
          <a:xfrm>
            <a:off x="1187624" y="4631450"/>
            <a:ext cx="6485326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gqueiroz.shinyapps.io/rshinylady/</a:t>
            </a: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0"/>
          <p:cNvPicPr preferRelativeResize="0"/>
          <p:nvPr/>
        </p:nvPicPr>
        <p:blipFill rotWithShape="1">
          <a:blip r:embed="rId3">
            <a:alphaModFix/>
          </a:blip>
          <a:srcRect l="3843" t="21089" r="11302" b="-821"/>
          <a:stretch/>
        </p:blipFill>
        <p:spPr>
          <a:xfrm>
            <a:off x="654375" y="1289825"/>
            <a:ext cx="7835252" cy="369316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0"/>
          <p:cNvSpPr/>
          <p:nvPr/>
        </p:nvSpPr>
        <p:spPr>
          <a:xfrm>
            <a:off x="769151" y="354700"/>
            <a:ext cx="7605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4000" b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comunidad </a:t>
            </a:r>
            <a:r>
              <a:rPr lang="en" sz="40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400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99592" y="339502"/>
            <a:ext cx="4638300" cy="1159800"/>
          </a:xfrm>
        </p:spPr>
        <p:txBody>
          <a:bodyPr/>
          <a:lstStyle/>
          <a:p>
            <a:r>
              <a:rPr lang="es-AR" dirty="0" smtClean="0"/>
              <a:t>¿Qué es R?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1347614"/>
            <a:ext cx="7632000" cy="784800"/>
          </a:xfrm>
        </p:spPr>
        <p:txBody>
          <a:bodyPr/>
          <a:lstStyle/>
          <a:p>
            <a:r>
              <a:rPr lang="es-AR" b="1" dirty="0" smtClean="0"/>
              <a:t>Lenguaje </a:t>
            </a:r>
            <a:r>
              <a:rPr lang="es-AR" b="1" dirty="0"/>
              <a:t>de programación de </a:t>
            </a:r>
            <a:r>
              <a:rPr lang="es-AR" b="1" dirty="0" smtClean="0"/>
              <a:t>con </a:t>
            </a:r>
            <a:r>
              <a:rPr lang="es-AR" b="1" dirty="0"/>
              <a:t>énfasis en estadística y </a:t>
            </a:r>
            <a:r>
              <a:rPr lang="es-AR" b="1" dirty="0" smtClean="0"/>
              <a:t>gráficos</a:t>
            </a:r>
            <a:endParaRPr lang="es-AR" dirty="0" smtClean="0"/>
          </a:p>
          <a:p>
            <a:endParaRPr lang="es-AR" dirty="0"/>
          </a:p>
          <a:p>
            <a:r>
              <a:rPr lang="es-AR" b="1" dirty="0"/>
              <a:t>Open </a:t>
            </a:r>
            <a:r>
              <a:rPr lang="es-AR" b="1" dirty="0" err="1"/>
              <a:t>Source</a:t>
            </a:r>
            <a:r>
              <a:rPr lang="es-AR" b="1" dirty="0"/>
              <a:t>. </a:t>
            </a:r>
            <a:r>
              <a:rPr lang="es-AR" dirty="0"/>
              <a:t>Mantenido y desarrollado por la </a:t>
            </a:r>
            <a:r>
              <a:rPr lang="es-AR" dirty="0" smtClean="0"/>
              <a:t>comunidad (1995 </a:t>
            </a:r>
            <a:endParaRPr lang="es-AR" dirty="0"/>
          </a:p>
          <a:p>
            <a:r>
              <a:rPr lang="es-AR" dirty="0"/>
              <a:t>Licencia GPL2</a:t>
            </a:r>
            <a:r>
              <a:rPr lang="es-AR" dirty="0" smtClean="0"/>
              <a:t>).</a:t>
            </a:r>
          </a:p>
          <a:p>
            <a:r>
              <a:rPr lang="es-AR" dirty="0" smtClean="0"/>
              <a:t> </a:t>
            </a:r>
          </a:p>
          <a:p>
            <a:r>
              <a:rPr lang="es-AR" b="1" dirty="0" smtClean="0"/>
              <a:t>Orientado a objetos, interactivo, interpretado.</a:t>
            </a:r>
          </a:p>
          <a:p>
            <a:endParaRPr lang="es-AR" dirty="0" smtClean="0"/>
          </a:p>
          <a:p>
            <a:r>
              <a:rPr lang="es-AR" dirty="0" smtClean="0"/>
              <a:t>Estructurado en </a:t>
            </a:r>
            <a:r>
              <a:rPr lang="es-AR" b="1" dirty="0" smtClean="0"/>
              <a:t>paquetes</a:t>
            </a:r>
            <a:r>
              <a:rPr lang="es-AR" dirty="0" smtClean="0"/>
              <a:t> (+</a:t>
            </a:r>
            <a:r>
              <a:rPr lang="es-AR" b="1" dirty="0" smtClean="0"/>
              <a:t>13.275 </a:t>
            </a:r>
            <a:r>
              <a:rPr lang="es-AR" dirty="0"/>
              <a:t>paquetes registrados y </a:t>
            </a:r>
            <a:r>
              <a:rPr lang="es-AR" dirty="0" smtClean="0"/>
              <a:t>aprobados)</a:t>
            </a:r>
          </a:p>
          <a:p>
            <a:endParaRPr lang="es-AR" dirty="0"/>
          </a:p>
          <a:p>
            <a:r>
              <a:rPr lang="es-AR" b="1" dirty="0" smtClean="0"/>
              <a:t>Accesible</a:t>
            </a:r>
            <a:r>
              <a:rPr lang="es-AR" dirty="0" smtClean="0"/>
              <a:t> </a:t>
            </a:r>
            <a:r>
              <a:rPr lang="es-AR" dirty="0"/>
              <a:t>desde </a:t>
            </a:r>
            <a:r>
              <a:rPr lang="es-AR" b="1" dirty="0"/>
              <a:t>otros </a:t>
            </a:r>
            <a:r>
              <a:rPr lang="es-AR" b="1" dirty="0" smtClean="0"/>
              <a:t>lenguajes</a:t>
            </a:r>
            <a:r>
              <a:rPr lang="es-AR" dirty="0" smtClean="0"/>
              <a:t> (Python, Ruby</a:t>
            </a:r>
            <a:r>
              <a:rPr lang="es-AR" dirty="0"/>
              <a:t>, </a:t>
            </a:r>
            <a:r>
              <a:rPr lang="es-AR" dirty="0" smtClean="0"/>
              <a:t>Java)</a:t>
            </a:r>
          </a:p>
          <a:p>
            <a:endParaRPr lang="es-AR" dirty="0"/>
          </a:p>
          <a:p>
            <a:r>
              <a:rPr lang="es-AR" b="1" dirty="0" smtClean="0"/>
              <a:t>Multiplataforma</a:t>
            </a:r>
            <a:r>
              <a:rPr lang="es-AR" dirty="0" smtClean="0"/>
              <a:t> (Linux</a:t>
            </a:r>
            <a:r>
              <a:rPr lang="es-AR" dirty="0"/>
              <a:t>, </a:t>
            </a:r>
            <a:r>
              <a:rPr lang="es-AR" dirty="0" err="1" smtClean="0"/>
              <a:t>MacOS</a:t>
            </a:r>
            <a:r>
              <a:rPr lang="es-AR" dirty="0" smtClean="0"/>
              <a:t>, Windows)</a:t>
            </a:r>
          </a:p>
          <a:p>
            <a:endParaRPr lang="es-AR" dirty="0" smtClean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939902"/>
            <a:ext cx="1430918" cy="11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5"/>
          <p:cNvPicPr preferRelativeResize="0"/>
          <p:nvPr/>
        </p:nvPicPr>
        <p:blipFill rotWithShape="1">
          <a:blip r:embed="rId3">
            <a:alphaModFix/>
          </a:blip>
          <a:srcRect l="17329" r="12312"/>
          <a:stretch/>
        </p:blipFill>
        <p:spPr>
          <a:xfrm>
            <a:off x="5220072" y="411510"/>
            <a:ext cx="3147086" cy="313943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5"/>
          <p:cNvSpPr txBox="1">
            <a:spLocks noGrp="1"/>
          </p:cNvSpPr>
          <p:nvPr>
            <p:ph type="title"/>
          </p:nvPr>
        </p:nvSpPr>
        <p:spPr>
          <a:xfrm>
            <a:off x="971600" y="843558"/>
            <a:ext cx="3890593" cy="94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2000" dirty="0">
                <a:solidFill>
                  <a:srgbClr val="88398A"/>
                </a:solidFill>
              </a:rPr>
              <a:t>Temas de meetups en #</a:t>
            </a:r>
            <a:r>
              <a:rPr lang="en" sz="2000" dirty="0" smtClean="0">
                <a:solidFill>
                  <a:srgbClr val="88398A"/>
                </a:solidFill>
              </a:rPr>
              <a:t>LatAm    ----------------&gt;</a:t>
            </a:r>
            <a:endParaRPr sz="2000" dirty="0">
              <a:solidFill>
                <a:srgbClr val="88398A"/>
              </a:solidFill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419872" y="4671764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b="1" dirty="0"/>
              <a:t>https://github.com/yabellini/NubeDePalabras</a:t>
            </a:r>
          </a:p>
        </p:txBody>
      </p:sp>
      <p:pic>
        <p:nvPicPr>
          <p:cNvPr id="8194" name="Picture 2" descr="RConColoresLatin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4416" r="12775" b="4275"/>
          <a:stretch/>
        </p:blipFill>
        <p:spPr bwMode="auto">
          <a:xfrm>
            <a:off x="251520" y="1594178"/>
            <a:ext cx="3168352" cy="349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9;p55"/>
          <p:cNvSpPr txBox="1">
            <a:spLocks/>
          </p:cNvSpPr>
          <p:nvPr/>
        </p:nvSpPr>
        <p:spPr>
          <a:xfrm>
            <a:off x="3693341" y="3724969"/>
            <a:ext cx="4536504" cy="94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88398A"/>
              </a:buClr>
            </a:pPr>
            <a:r>
              <a:rPr lang="es-AR" sz="2000" dirty="0" smtClean="0">
                <a:solidFill>
                  <a:srgbClr val="88398A"/>
                </a:solidFill>
                <a:sym typeface="Wingdings" pitchFamily="2" charset="2"/>
              </a:rPr>
              <a:t>&lt;------------- </a:t>
            </a:r>
            <a:r>
              <a:rPr lang="es-AR" sz="2000" dirty="0" smtClean="0">
                <a:solidFill>
                  <a:srgbClr val="88398A"/>
                </a:solidFill>
              </a:rPr>
              <a:t>Temas de </a:t>
            </a:r>
            <a:r>
              <a:rPr lang="es-AR" sz="2000" dirty="0" err="1" smtClean="0">
                <a:solidFill>
                  <a:srgbClr val="88398A"/>
                </a:solidFill>
              </a:rPr>
              <a:t>meetups</a:t>
            </a:r>
            <a:r>
              <a:rPr lang="es-AR" sz="2000" dirty="0" smtClean="0">
                <a:solidFill>
                  <a:srgbClr val="88398A"/>
                </a:solidFill>
              </a:rPr>
              <a:t> en todo el mundo</a:t>
            </a:r>
            <a:endParaRPr lang="es-AR" sz="2000" dirty="0">
              <a:solidFill>
                <a:srgbClr val="88398A"/>
              </a:solidFill>
            </a:endParaRPr>
          </a:p>
        </p:txBody>
      </p:sp>
      <p:sp>
        <p:nvSpPr>
          <p:cNvPr id="8" name="Google Shape;314;p53"/>
          <p:cNvSpPr txBox="1">
            <a:spLocks/>
          </p:cNvSpPr>
          <p:nvPr/>
        </p:nvSpPr>
        <p:spPr>
          <a:xfrm>
            <a:off x="179512" y="51470"/>
            <a:ext cx="674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88398A"/>
              </a:buClr>
            </a:pPr>
            <a:r>
              <a:rPr lang="es-AR" sz="3600" dirty="0" smtClean="0">
                <a:solidFill>
                  <a:srgbClr val="88398A"/>
                </a:solidFill>
              </a:rPr>
              <a:t>Iniciativas: </a:t>
            </a:r>
            <a:r>
              <a:rPr lang="es-AR" sz="3600" dirty="0" err="1" smtClean="0">
                <a:solidFill>
                  <a:srgbClr val="88398A"/>
                </a:solidFill>
              </a:rPr>
              <a:t>meetups</a:t>
            </a:r>
            <a:r>
              <a:rPr lang="es-AR" sz="3600" dirty="0" smtClean="0">
                <a:solidFill>
                  <a:srgbClr val="88398A"/>
                </a:solidFill>
              </a:rPr>
              <a:t>!!! </a:t>
            </a:r>
            <a:endParaRPr lang="es-AR" sz="28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1"/>
          <p:cNvSpPr txBox="1">
            <a:spLocks noGrp="1"/>
          </p:cNvSpPr>
          <p:nvPr>
            <p:ph type="title"/>
          </p:nvPr>
        </p:nvSpPr>
        <p:spPr>
          <a:xfrm>
            <a:off x="329573" y="143100"/>
            <a:ext cx="761252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lvl="0" algn="ctr">
              <a:buClr>
                <a:srgbClr val="88398A"/>
              </a:buClr>
            </a:pPr>
            <a:r>
              <a:rPr lang="es-AR" sz="4000" dirty="0">
                <a:solidFill>
                  <a:srgbClr val="88398A"/>
                </a:solidFill>
              </a:rPr>
              <a:t>Iniciativas: </a:t>
            </a:r>
            <a:r>
              <a:rPr lang="en" sz="4000" dirty="0" smtClean="0">
                <a:solidFill>
                  <a:srgbClr val="88398A"/>
                </a:solidFill>
              </a:rPr>
              <a:t>Website </a:t>
            </a:r>
            <a:r>
              <a:rPr lang="en" sz="3000" dirty="0">
                <a:solidFill>
                  <a:srgbClr val="999999"/>
                </a:solidFill>
              </a:rPr>
              <a:t>rladies.org</a:t>
            </a:r>
            <a:endParaRPr sz="3000" dirty="0">
              <a:solidFill>
                <a:srgbClr val="999999"/>
              </a:solidFill>
            </a:endParaRPr>
          </a:p>
        </p:txBody>
      </p:sp>
      <p:pic>
        <p:nvPicPr>
          <p:cNvPr id="277" name="Google Shape;277;p51"/>
          <p:cNvPicPr preferRelativeResize="0"/>
          <p:nvPr/>
        </p:nvPicPr>
        <p:blipFill rotWithShape="1">
          <a:blip r:embed="rId3">
            <a:alphaModFix/>
          </a:blip>
          <a:srcRect l="19087" t="15995" r="19081" b="20557"/>
          <a:stretch/>
        </p:blipFill>
        <p:spPr>
          <a:xfrm>
            <a:off x="5017000" y="1023575"/>
            <a:ext cx="2550974" cy="1969976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51"/>
          <p:cNvPicPr preferRelativeResize="0"/>
          <p:nvPr/>
        </p:nvPicPr>
        <p:blipFill rotWithShape="1">
          <a:blip r:embed="rId4">
            <a:alphaModFix/>
          </a:blip>
          <a:srcRect l="19177" r="19177" b="53497"/>
          <a:stretch/>
        </p:blipFill>
        <p:spPr>
          <a:xfrm>
            <a:off x="2556550" y="2096075"/>
            <a:ext cx="2757926" cy="2862924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51"/>
          <p:cNvPicPr preferRelativeResize="0"/>
          <p:nvPr/>
        </p:nvPicPr>
        <p:blipFill rotWithShape="1">
          <a:blip r:embed="rId5">
            <a:alphaModFix/>
          </a:blip>
          <a:srcRect l="27968" t="2405" r="35717" b="74152"/>
          <a:stretch/>
        </p:blipFill>
        <p:spPr>
          <a:xfrm>
            <a:off x="7626600" y="890675"/>
            <a:ext cx="1238650" cy="3949385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51"/>
          <p:cNvPicPr preferRelativeResize="0"/>
          <p:nvPr/>
        </p:nvPicPr>
        <p:blipFill rotWithShape="1">
          <a:blip r:embed="rId6">
            <a:alphaModFix/>
          </a:blip>
          <a:srcRect l="19358" r="19358" b="67618"/>
          <a:stretch/>
        </p:blipFill>
        <p:spPr>
          <a:xfrm>
            <a:off x="329573" y="890675"/>
            <a:ext cx="3182050" cy="2235777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51"/>
          <p:cNvSpPr txBox="1">
            <a:spLocks noGrp="1"/>
          </p:cNvSpPr>
          <p:nvPr>
            <p:ph type="subTitle" idx="4294967295"/>
          </p:nvPr>
        </p:nvSpPr>
        <p:spPr>
          <a:xfrm>
            <a:off x="472000" y="3639075"/>
            <a:ext cx="1962000" cy="58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88398A"/>
                </a:solidFill>
              </a:rPr>
              <a:t>Localizaciones</a:t>
            </a:r>
            <a:endParaRPr sz="2000" b="1">
              <a:solidFill>
                <a:srgbClr val="B7B7B7"/>
              </a:solidFill>
            </a:endParaRPr>
          </a:p>
        </p:txBody>
      </p:sp>
      <p:sp>
        <p:nvSpPr>
          <p:cNvPr id="282" name="Google Shape;282;p51"/>
          <p:cNvSpPr txBox="1">
            <a:spLocks noGrp="1"/>
          </p:cNvSpPr>
          <p:nvPr>
            <p:ph type="subTitle" idx="4294967295"/>
          </p:nvPr>
        </p:nvSpPr>
        <p:spPr>
          <a:xfrm>
            <a:off x="3689963" y="1181225"/>
            <a:ext cx="1148700" cy="58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88398A"/>
                </a:solidFill>
              </a:rPr>
              <a:t>Eventos</a:t>
            </a:r>
            <a:endParaRPr sz="2000" b="1">
              <a:solidFill>
                <a:srgbClr val="B7B7B7"/>
              </a:solidFill>
            </a:endParaRPr>
          </a:p>
        </p:txBody>
      </p:sp>
      <p:sp>
        <p:nvSpPr>
          <p:cNvPr id="283" name="Google Shape;283;p51"/>
          <p:cNvSpPr txBox="1">
            <a:spLocks noGrp="1"/>
          </p:cNvSpPr>
          <p:nvPr>
            <p:ph type="subTitle" idx="4294967295"/>
          </p:nvPr>
        </p:nvSpPr>
        <p:spPr>
          <a:xfrm>
            <a:off x="5653127" y="3351300"/>
            <a:ext cx="1520100" cy="58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88398A"/>
                </a:solidFill>
              </a:rPr>
              <a:t>Directorio</a:t>
            </a:r>
            <a:r>
              <a:rPr lang="en" sz="2000">
                <a:solidFill>
                  <a:srgbClr val="B7B7B7"/>
                </a:solidFill>
              </a:rPr>
              <a:t> </a:t>
            </a:r>
            <a:endParaRPr sz="2000" b="1">
              <a:solidFill>
                <a:srgbClr val="B7B7B7"/>
              </a:solidFill>
            </a:endParaRPr>
          </a:p>
        </p:txBody>
      </p:sp>
      <p:sp>
        <p:nvSpPr>
          <p:cNvPr id="284" name="Google Shape;284;p51"/>
          <p:cNvSpPr txBox="1">
            <a:spLocks noGrp="1"/>
          </p:cNvSpPr>
          <p:nvPr>
            <p:ph type="subTitle" idx="4294967295"/>
          </p:nvPr>
        </p:nvSpPr>
        <p:spPr>
          <a:xfrm>
            <a:off x="5653113" y="4083375"/>
            <a:ext cx="1606800" cy="58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88398A"/>
                </a:solidFill>
              </a:rPr>
              <a:t>Expositoras</a:t>
            </a:r>
            <a:endParaRPr sz="2000" b="1">
              <a:solidFill>
                <a:srgbClr val="B7B7B7"/>
              </a:solidFill>
            </a:endParaRPr>
          </a:p>
        </p:txBody>
      </p:sp>
      <p:sp>
        <p:nvSpPr>
          <p:cNvPr id="285" name="Google Shape;285;p51"/>
          <p:cNvSpPr/>
          <p:nvPr/>
        </p:nvSpPr>
        <p:spPr>
          <a:xfrm>
            <a:off x="1191975" y="341500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1"/>
          <p:cNvSpPr/>
          <p:nvPr/>
        </p:nvSpPr>
        <p:spPr>
          <a:xfrm rot="10800000">
            <a:off x="4110413" y="171995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1"/>
          <p:cNvSpPr/>
          <p:nvPr/>
        </p:nvSpPr>
        <p:spPr>
          <a:xfrm>
            <a:off x="6142650" y="319495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1"/>
          <p:cNvSpPr/>
          <p:nvPr/>
        </p:nvSpPr>
        <p:spPr>
          <a:xfrm rot="5400000">
            <a:off x="7176925" y="428625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1"/>
          <p:cNvSpPr txBox="1"/>
          <p:nvPr/>
        </p:nvSpPr>
        <p:spPr>
          <a:xfrm>
            <a:off x="198300" y="4673850"/>
            <a:ext cx="3006900" cy="3612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blog.rladies.org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3"/>
          <p:cNvPicPr preferRelativeResize="0"/>
          <p:nvPr/>
        </p:nvPicPr>
        <p:blipFill rotWithShape="1">
          <a:blip r:embed="rId3">
            <a:alphaModFix/>
          </a:blip>
          <a:srcRect l="21122" t="12041" r="40340" b="65542"/>
          <a:stretch/>
        </p:blipFill>
        <p:spPr>
          <a:xfrm>
            <a:off x="2644600" y="2019376"/>
            <a:ext cx="982800" cy="178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>
            <a:spLocks noGrp="1"/>
          </p:cNvSpPr>
          <p:nvPr>
            <p:ph type="title"/>
          </p:nvPr>
        </p:nvSpPr>
        <p:spPr>
          <a:xfrm>
            <a:off x="1201997" y="143100"/>
            <a:ext cx="674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4000" dirty="0" smtClean="0">
                <a:solidFill>
                  <a:srgbClr val="88398A"/>
                </a:solidFill>
              </a:rPr>
              <a:t>Iniciativas a nivel global</a:t>
            </a:r>
            <a:endParaRPr sz="3000" dirty="0">
              <a:solidFill>
                <a:srgbClr val="999999"/>
              </a:solidFill>
            </a:endParaRPr>
          </a:p>
        </p:txBody>
      </p:sp>
      <p:sp>
        <p:nvSpPr>
          <p:cNvPr id="315" name="Google Shape;315;p53"/>
          <p:cNvSpPr txBox="1">
            <a:spLocks noGrp="1"/>
          </p:cNvSpPr>
          <p:nvPr>
            <p:ph type="subTitle" idx="4294967295"/>
          </p:nvPr>
        </p:nvSpPr>
        <p:spPr>
          <a:xfrm>
            <a:off x="271924" y="2797450"/>
            <a:ext cx="1768675" cy="58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88398A"/>
                </a:solidFill>
              </a:rPr>
              <a:t>@WeAreRLadies</a:t>
            </a:r>
            <a:endParaRPr sz="1600" b="1" dirty="0">
              <a:solidFill>
                <a:srgbClr val="B7B7B7"/>
              </a:solidFill>
            </a:endParaRPr>
          </a:p>
        </p:txBody>
      </p:sp>
      <p:sp>
        <p:nvSpPr>
          <p:cNvPr id="316" name="Google Shape;316;p53"/>
          <p:cNvSpPr txBox="1">
            <a:spLocks noGrp="1"/>
          </p:cNvSpPr>
          <p:nvPr>
            <p:ph type="subTitle" idx="4294967295"/>
          </p:nvPr>
        </p:nvSpPr>
        <p:spPr>
          <a:xfrm>
            <a:off x="2428950" y="4398616"/>
            <a:ext cx="1833300" cy="44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8398A"/>
                </a:solidFill>
              </a:rPr>
              <a:t>@rladies_iwd2018</a:t>
            </a:r>
            <a:endParaRPr sz="1600" b="1">
              <a:solidFill>
                <a:srgbClr val="B7B7B7"/>
              </a:solidFill>
            </a:endParaRPr>
          </a:p>
        </p:txBody>
      </p:sp>
      <p:sp>
        <p:nvSpPr>
          <p:cNvPr id="317" name="Google Shape;317;p53"/>
          <p:cNvSpPr txBox="1">
            <a:spLocks noGrp="1"/>
          </p:cNvSpPr>
          <p:nvPr>
            <p:ph type="subTitle" idx="4294967295"/>
          </p:nvPr>
        </p:nvSpPr>
        <p:spPr>
          <a:xfrm>
            <a:off x="5449821" y="1183300"/>
            <a:ext cx="10386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8398A"/>
                </a:solidFill>
              </a:rPr>
              <a:t>meetupR</a:t>
            </a:r>
            <a:endParaRPr sz="1600" b="1">
              <a:solidFill>
                <a:srgbClr val="B7B7B7"/>
              </a:solidFill>
            </a:endParaRPr>
          </a:p>
        </p:txBody>
      </p:sp>
      <p:sp>
        <p:nvSpPr>
          <p:cNvPr id="318" name="Google Shape;318;p53"/>
          <p:cNvSpPr/>
          <p:nvPr/>
        </p:nvSpPr>
        <p:spPr>
          <a:xfrm>
            <a:off x="958325" y="260330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3"/>
          <p:cNvSpPr/>
          <p:nvPr/>
        </p:nvSpPr>
        <p:spPr>
          <a:xfrm rot="-5400000">
            <a:off x="2156838" y="4487375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3"/>
          <p:cNvSpPr/>
          <p:nvPr/>
        </p:nvSpPr>
        <p:spPr>
          <a:xfrm rot="-5400000">
            <a:off x="5073525" y="1268475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 rotWithShape="1">
          <a:blip r:embed="rId4">
            <a:alphaModFix/>
          </a:blip>
          <a:srcRect t="14624"/>
          <a:stretch/>
        </p:blipFill>
        <p:spPr>
          <a:xfrm>
            <a:off x="360000" y="1073800"/>
            <a:ext cx="1504450" cy="1421775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p53"/>
          <p:cNvPicPr preferRelativeResize="0"/>
          <p:nvPr/>
        </p:nvPicPr>
        <p:blipFill rotWithShape="1">
          <a:blip r:embed="rId5">
            <a:alphaModFix/>
          </a:blip>
          <a:srcRect t="15504"/>
          <a:stretch/>
        </p:blipFill>
        <p:spPr>
          <a:xfrm>
            <a:off x="360000" y="3378250"/>
            <a:ext cx="1680600" cy="1559075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3" name="Google Shape;323;p53"/>
          <p:cNvPicPr preferRelativeResize="0"/>
          <p:nvPr/>
        </p:nvPicPr>
        <p:blipFill rotWithShape="1">
          <a:blip r:embed="rId6">
            <a:alphaModFix/>
          </a:blip>
          <a:srcRect r="32957"/>
          <a:stretch/>
        </p:blipFill>
        <p:spPr>
          <a:xfrm>
            <a:off x="2309250" y="1073800"/>
            <a:ext cx="2646849" cy="704350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53"/>
          <p:cNvPicPr preferRelativeResize="0"/>
          <p:nvPr/>
        </p:nvPicPr>
        <p:blipFill rotWithShape="1">
          <a:blip r:embed="rId7">
            <a:alphaModFix/>
          </a:blip>
          <a:srcRect l="12688" t="9946" r="13456" b="26131"/>
          <a:stretch/>
        </p:blipFill>
        <p:spPr>
          <a:xfrm>
            <a:off x="4650100" y="3042800"/>
            <a:ext cx="2157451" cy="1421774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" name="Google Shape;325;p53"/>
          <p:cNvSpPr txBox="1">
            <a:spLocks noGrp="1"/>
          </p:cNvSpPr>
          <p:nvPr>
            <p:ph type="subTitle" idx="4294967295"/>
          </p:nvPr>
        </p:nvSpPr>
        <p:spPr>
          <a:xfrm>
            <a:off x="5074513" y="2123375"/>
            <a:ext cx="13086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8398A"/>
                </a:solidFill>
              </a:rPr>
              <a:t>Community slack</a:t>
            </a:r>
            <a:endParaRPr sz="1600" b="1">
              <a:solidFill>
                <a:srgbClr val="B7B7B7"/>
              </a:solidFill>
            </a:endParaRPr>
          </a:p>
        </p:txBody>
      </p:sp>
      <p:sp>
        <p:nvSpPr>
          <p:cNvPr id="326" name="Google Shape;326;p53"/>
          <p:cNvSpPr/>
          <p:nvPr/>
        </p:nvSpPr>
        <p:spPr>
          <a:xfrm rot="10800000">
            <a:off x="5574913" y="266265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3"/>
          <p:cNvSpPr txBox="1"/>
          <p:nvPr/>
        </p:nvSpPr>
        <p:spPr>
          <a:xfrm>
            <a:off x="4440163" y="4464575"/>
            <a:ext cx="35358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rladies-community-slack.herokuapp.com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53"/>
          <p:cNvSpPr txBox="1">
            <a:spLocks noGrp="1"/>
          </p:cNvSpPr>
          <p:nvPr>
            <p:ph type="subTitle" idx="4294967295"/>
          </p:nvPr>
        </p:nvSpPr>
        <p:spPr>
          <a:xfrm>
            <a:off x="4069283" y="2271254"/>
            <a:ext cx="9828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8398A"/>
                </a:solidFill>
              </a:rPr>
              <a:t>recursos</a:t>
            </a:r>
            <a:endParaRPr sz="1600" b="1">
              <a:solidFill>
                <a:srgbClr val="B7B7B7"/>
              </a:solidFill>
            </a:endParaRPr>
          </a:p>
        </p:txBody>
      </p:sp>
      <p:sp>
        <p:nvSpPr>
          <p:cNvPr id="329" name="Google Shape;329;p53"/>
          <p:cNvSpPr/>
          <p:nvPr/>
        </p:nvSpPr>
        <p:spPr>
          <a:xfrm rot="-5400000">
            <a:off x="3735413" y="2337063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2295688" y="3804338"/>
            <a:ext cx="16806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github.com/rladies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2525" y="2296056"/>
            <a:ext cx="2499099" cy="527480"/>
          </a:xfrm>
          <a:prstGeom prst="rect">
            <a:avLst/>
          </a:prstGeom>
          <a:noFill/>
          <a:ln w="9525" cap="flat" cmpd="sng">
            <a:solidFill>
              <a:srgbClr val="88398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5" name="Google Shape;335;p53"/>
          <p:cNvSpPr txBox="1"/>
          <p:nvPr/>
        </p:nvSpPr>
        <p:spPr>
          <a:xfrm>
            <a:off x="6575925" y="1370441"/>
            <a:ext cx="24990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tinyurl.com/rladiesabstracts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tinyurl.com/rladiesrevs</a:t>
            </a:r>
            <a:endParaRPr/>
          </a:p>
        </p:txBody>
      </p:sp>
      <p:sp>
        <p:nvSpPr>
          <p:cNvPr id="336" name="Google Shape;336;p53"/>
          <p:cNvSpPr/>
          <p:nvPr/>
        </p:nvSpPr>
        <p:spPr>
          <a:xfrm>
            <a:off x="7671513" y="1910700"/>
            <a:ext cx="307800" cy="315000"/>
          </a:xfrm>
          <a:prstGeom prst="up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14;p53"/>
          <p:cNvSpPr txBox="1">
            <a:spLocks/>
          </p:cNvSpPr>
          <p:nvPr/>
        </p:nvSpPr>
        <p:spPr>
          <a:xfrm>
            <a:off x="1201997" y="143100"/>
            <a:ext cx="674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4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buClr>
                <a:srgbClr val="88398A"/>
              </a:buClr>
            </a:pPr>
            <a:r>
              <a:rPr lang="es-AR" sz="4000" dirty="0" smtClean="0">
                <a:solidFill>
                  <a:srgbClr val="88398A"/>
                </a:solidFill>
              </a:rPr>
              <a:t>Iniciativas #</a:t>
            </a:r>
            <a:r>
              <a:rPr lang="es-AR" sz="4000" dirty="0" err="1" smtClean="0">
                <a:solidFill>
                  <a:srgbClr val="88398A"/>
                </a:solidFill>
              </a:rPr>
              <a:t>LaTAM</a:t>
            </a:r>
            <a:endParaRPr lang="es-AR" sz="3000" dirty="0">
              <a:solidFill>
                <a:srgbClr val="999999"/>
              </a:solidFill>
            </a:endParaRPr>
          </a:p>
        </p:txBody>
      </p:sp>
      <p:pic>
        <p:nvPicPr>
          <p:cNvPr id="4" name="Google Shape;58;p14"/>
          <p:cNvPicPr preferRelativeResize="0"/>
          <p:nvPr/>
        </p:nvPicPr>
        <p:blipFill rotWithShape="1">
          <a:blip r:embed="rId2">
            <a:alphaModFix/>
          </a:blip>
          <a:srcRect l="26496" t="14500" r="22558" b="50801"/>
          <a:stretch/>
        </p:blipFill>
        <p:spPr>
          <a:xfrm>
            <a:off x="289700" y="987574"/>
            <a:ext cx="6434948" cy="27773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;p14"/>
          <p:cNvSpPr txBox="1"/>
          <p:nvPr/>
        </p:nvSpPr>
        <p:spPr>
          <a:xfrm>
            <a:off x="2781300" y="3892074"/>
            <a:ext cx="60579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3 al 5 de septiembre de 2018 | Buenos Aires, Argentina</a:t>
            </a:r>
            <a:endParaRPr sz="18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5081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210575" y="314413"/>
            <a:ext cx="3640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primera edición</a:t>
            </a:r>
            <a:endParaRPr sz="36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28626" cy="11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28626" cy="11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210575" y="314413"/>
            <a:ext cx="3640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primera edición</a:t>
            </a:r>
            <a:endParaRPr sz="36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74825" y="1494538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916600" y="1407475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25 de octubre de 2017</a:t>
            </a:r>
            <a:endParaRPr sz="2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992800" y="1716600"/>
            <a:ext cx="600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Anuncio de Heather Turner</a:t>
            </a:r>
            <a:endParaRPr sz="3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7971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210575" y="314413"/>
            <a:ext cx="3640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primera edición</a:t>
            </a:r>
            <a:endParaRPr sz="36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474825" y="1494538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916600" y="1407475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25 de octubre de 2017</a:t>
            </a:r>
            <a:endParaRPr sz="2400" b="1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992800" y="1716600"/>
            <a:ext cx="600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Anuncio de Heather Turner</a:t>
            </a:r>
            <a:endParaRPr sz="3400" b="1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1242200" y="2532925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1683975" y="2445863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11 de noviembre de 2017</a:t>
            </a:r>
            <a:endParaRPr sz="2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760175" y="2754988"/>
            <a:ext cx="600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Video conferencia</a:t>
            </a:r>
            <a:endParaRPr sz="3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28626" cy="11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96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1210575" y="314413"/>
            <a:ext cx="36402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primera edición</a:t>
            </a:r>
            <a:endParaRPr sz="36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474825" y="1494538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916600" y="1407475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25 de octubre de 2017</a:t>
            </a:r>
            <a:endParaRPr sz="2400" b="1" dirty="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992800" y="1716600"/>
            <a:ext cx="600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 dirty="0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Anuncio de Heather Turner</a:t>
            </a:r>
            <a:endParaRPr sz="3400" b="1" dirty="0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242200" y="2532925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683975" y="2445863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11 de noviembre de 2017</a:t>
            </a:r>
            <a:endParaRPr sz="2400" b="1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1760175" y="2754988"/>
            <a:ext cx="600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CCCCCC"/>
                </a:solidFill>
                <a:latin typeface="Nunito"/>
                <a:ea typeface="Nunito"/>
                <a:cs typeface="Nunito"/>
                <a:sym typeface="Nunito"/>
              </a:rPr>
              <a:t>Video conferencia</a:t>
            </a:r>
            <a:endParaRPr sz="3400" b="1">
              <a:solidFill>
                <a:srgbClr val="CCCC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141175" y="3625263"/>
            <a:ext cx="368700" cy="381000"/>
          </a:xfrm>
          <a:prstGeom prst="ellipse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2582950" y="3538200"/>
            <a:ext cx="50115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15 de noviembre de 2017</a:t>
            </a:r>
            <a:endParaRPr sz="2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659150" y="3847325"/>
            <a:ext cx="70674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Nombre, lugar, fecha y comité organizador motivado</a:t>
            </a:r>
            <a:endParaRPr sz="3400" b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28626" cy="1128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9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395536" y="339502"/>
            <a:ext cx="3119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/>
              <a:t>http://latin-r.com/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7" r="4750" b="15799"/>
          <a:stretch/>
        </p:blipFill>
        <p:spPr bwMode="auto">
          <a:xfrm>
            <a:off x="683568" y="987574"/>
            <a:ext cx="7668344" cy="34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76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0" b="5290"/>
          <a:stretch/>
        </p:blipFill>
        <p:spPr>
          <a:xfrm>
            <a:off x="467543" y="987574"/>
            <a:ext cx="7984735" cy="380360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-20538"/>
            <a:ext cx="8520600" cy="841800"/>
          </a:xfrm>
        </p:spPr>
        <p:txBody>
          <a:bodyPr/>
          <a:lstStyle/>
          <a:p>
            <a:r>
              <a:rPr lang="es-AR" sz="2400" dirty="0" smtClean="0"/>
              <a:t>https</a:t>
            </a:r>
            <a:r>
              <a:rPr lang="es-AR" sz="2400" dirty="0"/>
              <a:t>://github.com/LatinR/presentaciones-LatinR2018</a:t>
            </a:r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24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t="17592" r="58192" b="7039"/>
          <a:stretch/>
        </p:blipFill>
        <p:spPr bwMode="auto">
          <a:xfrm>
            <a:off x="0" y="1"/>
            <a:ext cx="4930371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Google Shape;233;p47"/>
          <p:cNvSpPr txBox="1">
            <a:spLocks/>
          </p:cNvSpPr>
          <p:nvPr/>
        </p:nvSpPr>
        <p:spPr>
          <a:xfrm>
            <a:off x="5036925" y="422499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s-AR" sz="3000" dirty="0" smtClean="0"/>
              <a:t>¿Qué puedo hacer con R?</a:t>
            </a:r>
            <a:endParaRPr lang="es-AR" sz="3000" dirty="0"/>
          </a:p>
        </p:txBody>
      </p:sp>
    </p:spTree>
    <p:extLst>
      <p:ext uri="{BB962C8B-B14F-4D97-AF65-F5344CB8AC3E}">
        <p14:creationId xmlns:p14="http://schemas.microsoft.com/office/powerpoint/2010/main" val="418819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8" y="688781"/>
            <a:ext cx="9036496" cy="4427883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51520" y="8549"/>
            <a:ext cx="824777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400" b="1" dirty="0" err="1"/>
              <a:t>LatinR</a:t>
            </a:r>
            <a:r>
              <a:rPr lang="es-AR" sz="4400" b="1" dirty="0"/>
              <a:t> 2019 Santiago de Chile</a:t>
            </a:r>
          </a:p>
        </p:txBody>
      </p:sp>
    </p:spTree>
    <p:extLst>
      <p:ext uri="{BB962C8B-B14F-4D97-AF65-F5344CB8AC3E}">
        <p14:creationId xmlns:p14="http://schemas.microsoft.com/office/powerpoint/2010/main" val="6595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2" t="14159" r="20489" b="3806"/>
          <a:stretch/>
        </p:blipFill>
        <p:spPr bwMode="auto">
          <a:xfrm>
            <a:off x="467544" y="123478"/>
            <a:ext cx="621539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Imagen 7"/>
          <p:cNvPicPr>
            <a:picLocks noChangeAspect="1"/>
          </p:cNvPicPr>
          <p:nvPr/>
        </p:nvPicPr>
        <p:blipFill rotWithShape="1">
          <a:blip r:embed="rId3"/>
          <a:srcRect t="12182" r="77563" b="13583"/>
          <a:stretch/>
        </p:blipFill>
        <p:spPr>
          <a:xfrm>
            <a:off x="6948264" y="843558"/>
            <a:ext cx="193558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3478"/>
            <a:ext cx="62103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23528" y="4635669"/>
            <a:ext cx="84249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000" b="1" dirty="0"/>
              <a:t>https://github.com/cienciadedatos/descripcion-y-orientaciones</a:t>
            </a:r>
          </a:p>
        </p:txBody>
      </p:sp>
    </p:spTree>
    <p:extLst>
      <p:ext uri="{BB962C8B-B14F-4D97-AF65-F5344CB8AC3E}">
        <p14:creationId xmlns:p14="http://schemas.microsoft.com/office/powerpoint/2010/main" val="127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0" r="10595" b="2796"/>
          <a:stretch/>
        </p:blipFill>
        <p:spPr>
          <a:xfrm>
            <a:off x="1480842" y="123478"/>
            <a:ext cx="5785806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>
            <a:spLocks noGrp="1"/>
          </p:cNvSpPr>
          <p:nvPr>
            <p:ph type="title"/>
          </p:nvPr>
        </p:nvSpPr>
        <p:spPr>
          <a:xfrm>
            <a:off x="1201997" y="219300"/>
            <a:ext cx="6740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 sz="4000" dirty="0"/>
              <a:t>¿Cómo participo?</a:t>
            </a:r>
            <a:endParaRPr sz="4000" dirty="0">
              <a:solidFill>
                <a:srgbClr val="999999"/>
              </a:solidFill>
            </a:endParaRPr>
          </a:p>
        </p:txBody>
      </p:sp>
      <p:sp>
        <p:nvSpPr>
          <p:cNvPr id="370" name="Google Shape;370;p58"/>
          <p:cNvSpPr txBox="1"/>
          <p:nvPr/>
        </p:nvSpPr>
        <p:spPr>
          <a:xfrm>
            <a:off x="1763550" y="1265075"/>
            <a:ext cx="235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Seguinos:</a:t>
            </a:r>
            <a:endParaRPr/>
          </a:p>
        </p:txBody>
      </p:sp>
      <p:pic>
        <p:nvPicPr>
          <p:cNvPr id="371" name="Google Shape;371;p58"/>
          <p:cNvPicPr preferRelativeResize="0"/>
          <p:nvPr/>
        </p:nvPicPr>
        <p:blipFill rotWithShape="1">
          <a:blip r:embed="rId3">
            <a:alphaModFix/>
          </a:blip>
          <a:srcRect r="25350"/>
          <a:stretch/>
        </p:blipFill>
        <p:spPr>
          <a:xfrm>
            <a:off x="1537425" y="2009200"/>
            <a:ext cx="2581425" cy="11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/>
        </p:nvSpPr>
        <p:spPr>
          <a:xfrm>
            <a:off x="407400" y="3837375"/>
            <a:ext cx="8542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Buscá tu grupo más cercano y participá:</a:t>
            </a:r>
            <a:endParaRPr/>
          </a:p>
        </p:txBody>
      </p:sp>
      <p:sp>
        <p:nvSpPr>
          <p:cNvPr id="373" name="Google Shape;373;p58"/>
          <p:cNvSpPr txBox="1"/>
          <p:nvPr/>
        </p:nvSpPr>
        <p:spPr>
          <a:xfrm>
            <a:off x="407400" y="4421725"/>
            <a:ext cx="8434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88398A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https://www.meetup.com/es/topics/r-ladies/</a:t>
            </a:r>
            <a:endParaRPr sz="2400" b="1">
              <a:solidFill>
                <a:srgbClr val="88398A"/>
              </a:solidFill>
              <a:uFill>
                <a:noFill/>
              </a:uFill>
              <a:latin typeface="Helvetica Neue"/>
              <a:ea typeface="Helvetica Neue"/>
              <a:cs typeface="Helvetica Neue"/>
              <a:sym typeface="Helvetica Neue"/>
              <a:hlinkClick r:id="rId4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4818675" y="1242875"/>
            <a:ext cx="31446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Ayudanos:</a:t>
            </a:r>
            <a:endParaRPr sz="24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4663000" y="2009200"/>
            <a:ext cx="31446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Sponsoreo</a:t>
            </a:r>
            <a:endParaRPr sz="24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Lugar sin costo</a:t>
            </a:r>
            <a:endParaRPr sz="24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Corré la voz</a:t>
            </a:r>
            <a:endParaRPr sz="24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577822"/>
            <a:ext cx="8520600" cy="841800"/>
          </a:xfrm>
        </p:spPr>
        <p:txBody>
          <a:bodyPr/>
          <a:lstStyle/>
          <a:p>
            <a:r>
              <a:rPr lang="es-AR" sz="4000" dirty="0">
                <a:solidFill>
                  <a:srgbClr val="88398A"/>
                </a:solidFill>
              </a:rPr>
              <a:t>R-Ladies Santa Rosa</a:t>
            </a:r>
            <a:br>
              <a:rPr lang="es-AR" sz="4000" dirty="0">
                <a:solidFill>
                  <a:srgbClr val="88398A"/>
                </a:solidFill>
              </a:rPr>
            </a:br>
            <a:r>
              <a:rPr lang="es-AR" sz="4000" dirty="0">
                <a:solidFill>
                  <a:srgbClr val="88398A"/>
                </a:solidFill>
              </a:rPr>
              <a:t>2do Capítulo de Argentina</a:t>
            </a:r>
            <a:br>
              <a:rPr lang="es-AR" sz="4000" dirty="0">
                <a:solidFill>
                  <a:srgbClr val="88398A"/>
                </a:solidFill>
              </a:rPr>
            </a:br>
            <a:endParaRPr lang="es-AR" sz="4000" dirty="0">
              <a:solidFill>
                <a:srgbClr val="88398A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215096" y="1531268"/>
            <a:ext cx="6021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https://www.meetup.com/es-ES/rladies-santa-rosa/</a:t>
            </a:r>
          </a:p>
        </p:txBody>
      </p:sp>
      <p:pic>
        <p:nvPicPr>
          <p:cNvPr id="4" name="Picture 2" descr="Image result for meetup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t="7940" r="4639" b="7850"/>
          <a:stretch/>
        </p:blipFill>
        <p:spPr bwMode="auto">
          <a:xfrm>
            <a:off x="457267" y="1376189"/>
            <a:ext cx="636225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215096" y="2321239"/>
            <a:ext cx="54008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twitter.com/RLadiesSR    </a:t>
            </a:r>
            <a:r>
              <a:rPr lang="en-US" sz="2000" b="1" dirty="0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@</a:t>
            </a:r>
            <a:r>
              <a:rPr lang="en-US" sz="2000" b="1" dirty="0" err="1" smtClean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RLadiesSR</a:t>
            </a:r>
            <a:endParaRPr lang="en-US" sz="2000" b="1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Picture 4" descr="Image result for twitter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9" t="22141" r="14153" b="22111"/>
          <a:stretch/>
        </p:blipFill>
        <p:spPr bwMode="auto">
          <a:xfrm>
            <a:off x="451379" y="2204613"/>
            <a:ext cx="648000" cy="5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215096" y="3028523"/>
            <a:ext cx="6647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www.facebook.com/pg/RLadiesSR  </a:t>
            </a:r>
            <a:r>
              <a:rPr lang="en-US" sz="2000" b="1" dirty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@</a:t>
            </a:r>
            <a:r>
              <a:rPr lang="en-US" sz="2000" b="1" dirty="0" err="1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RLadiesSR</a:t>
            </a:r>
            <a:endParaRPr lang="en-US" sz="2000" b="1" dirty="0">
              <a:solidFill>
                <a:schemeClr val="tx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12306" r="11718" b="12109"/>
          <a:stretch/>
        </p:blipFill>
        <p:spPr bwMode="auto">
          <a:xfrm>
            <a:off x="502357" y="2959038"/>
            <a:ext cx="546045" cy="53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1215096" y="3797682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https://rladies-community.slack.com/</a:t>
            </a:r>
          </a:p>
        </p:txBody>
      </p:sp>
      <p:pic>
        <p:nvPicPr>
          <p:cNvPr id="10" name="Picture 11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t="4438" r="20932" b="8589"/>
          <a:stretch/>
        </p:blipFill>
        <p:spPr bwMode="auto">
          <a:xfrm>
            <a:off x="467721" y="3687942"/>
            <a:ext cx="615316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9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6929" y="1793692"/>
            <a:ext cx="1594216" cy="159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/>
          <p:cNvSpPr/>
          <p:nvPr/>
        </p:nvSpPr>
        <p:spPr>
          <a:xfrm>
            <a:off x="1295400" y="1085850"/>
            <a:ext cx="3048000" cy="3009900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>
                <a:solidFill>
                  <a:schemeClr val="bg2"/>
                </a:solidFill>
              </a:rPr>
              <a:t>Equipo de Organizadoras de </a:t>
            </a:r>
            <a:br>
              <a:rPr lang="en" sz="2800" dirty="0">
                <a:solidFill>
                  <a:schemeClr val="bg2"/>
                </a:solidFill>
              </a:rPr>
            </a:br>
            <a:r>
              <a:rPr lang="en" sz="2800" dirty="0">
                <a:solidFill>
                  <a:srgbClr val="88398A"/>
                </a:solidFill>
              </a:rPr>
              <a:t>R-Ladies </a:t>
            </a:r>
            <a:r>
              <a:rPr lang="en" sz="2800" dirty="0" smtClean="0">
                <a:solidFill>
                  <a:srgbClr val="88398A"/>
                </a:solidFill>
              </a:rPr>
              <a:t>Santa Rosa</a:t>
            </a:r>
            <a:endParaRPr lang="en" sz="2800" b="1" i="0" u="none" strike="noStrike" cap="none" dirty="0">
              <a:solidFill>
                <a:srgbClr val="88398A"/>
              </a:solidFill>
              <a:sym typeface="Helvetica Neue"/>
            </a:endParaRPr>
          </a:p>
        </p:txBody>
      </p:sp>
      <p:sp>
        <p:nvSpPr>
          <p:cNvPr id="10" name="Shape 144"/>
          <p:cNvSpPr txBox="1">
            <a:spLocks/>
          </p:cNvSpPr>
          <p:nvPr/>
        </p:nvSpPr>
        <p:spPr>
          <a:xfrm>
            <a:off x="1595792" y="3324226"/>
            <a:ext cx="23964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tx1"/>
                </a:solidFill>
              </a:rPr>
              <a:t>Yanina Bellini Saibene</a:t>
            </a:r>
            <a:endParaRPr lang="en" sz="2000" dirty="0">
              <a:solidFill>
                <a:schemeClr val="tx1"/>
              </a:solidFill>
            </a:endParaRP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tx1"/>
                </a:solidFill>
              </a:rPr>
              <a:t>Twitter: </a:t>
            </a:r>
            <a:r>
              <a:rPr lang="en" sz="1600" dirty="0" smtClean="0">
                <a:solidFill>
                  <a:schemeClr val="tx1"/>
                </a:solidFill>
              </a:rPr>
              <a:t>@yabellini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 smtClean="0">
                <a:solidFill>
                  <a:schemeClr val="tx1"/>
                </a:solidFill>
              </a:rPr>
              <a:t>yanina@rladies.org</a:t>
            </a:r>
            <a:endParaRPr lang="en" sz="1600" dirty="0">
              <a:solidFill>
                <a:schemeClr val="tx1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4112" y="1857867"/>
            <a:ext cx="1594216" cy="15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onut 2"/>
          <p:cNvSpPr/>
          <p:nvPr/>
        </p:nvSpPr>
        <p:spPr>
          <a:xfrm>
            <a:off x="4252583" y="1085850"/>
            <a:ext cx="3048000" cy="3009900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Shape 144"/>
          <p:cNvSpPr txBox="1">
            <a:spLocks/>
          </p:cNvSpPr>
          <p:nvPr/>
        </p:nvSpPr>
        <p:spPr>
          <a:xfrm>
            <a:off x="4578338" y="3324226"/>
            <a:ext cx="23964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tx1"/>
                </a:solidFill>
              </a:rPr>
              <a:t>Marina Cook</a:t>
            </a:r>
          </a:p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tx1"/>
                </a:solidFill>
              </a:rPr>
              <a:t>marina@rladies.org</a:t>
            </a:r>
            <a:endParaRPr lang="e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9" descr="dagostino-mcgowan_lucy_we-r-ladies_small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25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/>
          <p:nvPr/>
        </p:nvSpPr>
        <p:spPr>
          <a:xfrm>
            <a:off x="5341725" y="4171450"/>
            <a:ext cx="35664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dirty="0" smtClean="0">
              <a:solidFill>
                <a:srgbClr val="88398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 smtClean="0">
                <a:solidFill>
                  <a:srgbClr val="88398B"/>
                </a:solidFill>
              </a:rPr>
              <a:t>← </a:t>
            </a:r>
            <a:r>
              <a:rPr lang="en" sz="2000" b="1" dirty="0" smtClean="0">
                <a:solidFill>
                  <a:srgbClr val="88398B"/>
                </a:solidFill>
              </a:rPr>
              <a:t> </a:t>
            </a:r>
            <a:r>
              <a:rPr lang="en" sz="2000" b="1" dirty="0">
                <a:solidFill>
                  <a:srgbClr val="88398B"/>
                </a:solidFill>
              </a:rPr>
              <a:t>“We R-Ladies”: tinyurl.com/weRladies</a:t>
            </a:r>
            <a:endParaRPr sz="2000" b="1" dirty="0">
              <a:solidFill>
                <a:srgbClr val="88398B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82" name="Google Shape;382;p59"/>
          <p:cNvSpPr txBox="1">
            <a:spLocks noGrp="1"/>
          </p:cNvSpPr>
          <p:nvPr>
            <p:ph type="title"/>
          </p:nvPr>
        </p:nvSpPr>
        <p:spPr>
          <a:xfrm>
            <a:off x="5341725" y="422500"/>
            <a:ext cx="3226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</a:pPr>
            <a:r>
              <a:rPr lang="en"/>
              <a:t>¡GRACIAS!</a:t>
            </a:r>
            <a:endParaRPr/>
          </a:p>
        </p:txBody>
      </p:sp>
      <p:pic>
        <p:nvPicPr>
          <p:cNvPr id="383" name="Google Shape;383;p59" descr="pasted-image.tiff"/>
          <p:cNvPicPr preferRelativeResize="0"/>
          <p:nvPr/>
        </p:nvPicPr>
        <p:blipFill rotWithShape="1">
          <a:blip r:embed="rId4">
            <a:alphaModFix/>
          </a:blip>
          <a:srcRect t="5681" b="5689"/>
          <a:stretch/>
        </p:blipFill>
        <p:spPr>
          <a:xfrm>
            <a:off x="5325659" y="1337468"/>
            <a:ext cx="2222400" cy="2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9" descr="pasted-image.tif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0981" y="765499"/>
            <a:ext cx="1216800" cy="1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 descr="R Chicken Ladies Prin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4325" y="3225125"/>
            <a:ext cx="1216802" cy="105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94200" y="2244163"/>
            <a:ext cx="924919" cy="10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3841" cy="473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02182"/>
            <a:ext cx="3226800" cy="857400"/>
          </a:xfrm>
        </p:spPr>
        <p:txBody>
          <a:bodyPr/>
          <a:lstStyle/>
          <a:p>
            <a:r>
              <a:rPr lang="es-AR" dirty="0" smtClean="0"/>
              <a:t>Análisis de audio</a:t>
            </a:r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7" t="18556" r="27500" b="3666"/>
          <a:stretch/>
        </p:blipFill>
        <p:spPr bwMode="auto">
          <a:xfrm>
            <a:off x="211188" y="827373"/>
            <a:ext cx="3205913" cy="302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736" y="3003798"/>
            <a:ext cx="4320480" cy="2009963"/>
          </a:xfrm>
          <a:prstGeom prst="rect">
            <a:avLst/>
          </a:prstGeom>
          <a:noFill/>
          <a:ln>
            <a:noFill/>
          </a:ln>
          <a:effectLst>
            <a:outerShdw blurRad="271463" dist="161925" dir="14100000" algn="bl" rotWithShape="0">
              <a:srgbClr val="000000">
                <a:alpha val="68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837" y="802483"/>
            <a:ext cx="1833364" cy="194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710729" y="2746960"/>
            <a:ext cx="21675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lang="es-AR" sz="1600" b="1" dirty="0" err="1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bwundervald</a:t>
            </a:r>
            <a:endParaRPr lang="es-AR" sz="1600" b="1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endParaRPr lang="es-AR" sz="1600" b="1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s-AR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Curitiba</a:t>
            </a:r>
          </a:p>
          <a:p>
            <a:pPr algn="ctr"/>
            <a:r>
              <a:rPr lang="es-AR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São Paulo 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431190" y="943724"/>
            <a:ext cx="3794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dirty="0">
                <a:hlinkClick r:id="rId5"/>
              </a:rPr>
              <a:t>https://</a:t>
            </a:r>
            <a:r>
              <a:rPr lang="es-AR" sz="2400" dirty="0" smtClean="0">
                <a:hlinkClick r:id="rId5"/>
              </a:rPr>
              <a:t>github.com/r-music</a:t>
            </a:r>
            <a:endParaRPr lang="es-AR" sz="2400" dirty="0" smtClean="0"/>
          </a:p>
          <a:p>
            <a:r>
              <a:rPr lang="es-AR" sz="2400" dirty="0">
                <a:hlinkClick r:id="rId6"/>
              </a:rPr>
              <a:t>https://</a:t>
            </a:r>
            <a:r>
              <a:rPr lang="es-AR" sz="2400" dirty="0" smtClean="0">
                <a:hlinkClick r:id="rId6"/>
              </a:rPr>
              <a:t>github.com/brunaw</a:t>
            </a:r>
            <a:r>
              <a:rPr lang="es-AR" sz="2400" dirty="0" smtClean="0"/>
              <a:t> 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6417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24508" y="123478"/>
            <a:ext cx="80648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dirty="0"/>
          </a:p>
          <a:p>
            <a:r>
              <a:rPr lang="es-AR" sz="3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Reportes</a:t>
            </a:r>
            <a:r>
              <a:rPr lang="es-AR" sz="3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, Presentaciones y Tableros </a:t>
            </a:r>
            <a:r>
              <a:rPr lang="es-AR" sz="2000" b="1" dirty="0"/>
              <a:t>https://rmarkdown.rstudio.com/gallery.html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3" r="13371" b="7749"/>
          <a:stretch/>
        </p:blipFill>
        <p:spPr bwMode="auto">
          <a:xfrm>
            <a:off x="264468" y="1242403"/>
            <a:ext cx="5184576" cy="3562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243056" y="4165218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dirty="0">
                <a:hlinkClick r:id="rId3"/>
              </a:rPr>
              <a:t>http://</a:t>
            </a:r>
            <a:r>
              <a:rPr lang="es-AR" sz="1800" dirty="0" smtClean="0">
                <a:hlinkClick r:id="rId3"/>
              </a:rPr>
              <a:t>rpubs.com/natsumi_shokida</a:t>
            </a:r>
            <a:r>
              <a:rPr lang="es-AR" sz="1800" dirty="0" smtClean="0"/>
              <a:t> </a:t>
            </a:r>
            <a:endParaRPr lang="es-AR" sz="18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217092"/>
            <a:ext cx="1589956" cy="1589956"/>
          </a:xfrm>
          <a:prstGeom prst="rect">
            <a:avLst/>
          </a:prstGeom>
        </p:spPr>
      </p:pic>
      <p:sp>
        <p:nvSpPr>
          <p:cNvPr id="5" name="4 Rectángulo"/>
          <p:cNvSpPr/>
          <p:nvPr/>
        </p:nvSpPr>
        <p:spPr>
          <a:xfrm>
            <a:off x="227087" y="3273246"/>
            <a:ext cx="13205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b="1" i="1" dirty="0"/>
              <a:t>Datos de la Encuesta Permanente de </a:t>
            </a:r>
            <a:r>
              <a:rPr lang="es-AR" b="1" i="1" dirty="0" smtClean="0"/>
              <a:t>Hogares</a:t>
            </a:r>
            <a:r>
              <a:rPr lang="es-AR" b="1" i="1" dirty="0"/>
              <a:t> </a:t>
            </a:r>
            <a:r>
              <a:rPr lang="es-AR" b="1" i="1" dirty="0" smtClean="0"/>
              <a:t>(INDEC)</a:t>
            </a:r>
            <a:endParaRPr lang="es-AR" b="1" dirty="0"/>
          </a:p>
        </p:txBody>
      </p:sp>
      <p:sp>
        <p:nvSpPr>
          <p:cNvPr id="6" name="5 Rectángulo"/>
          <p:cNvSpPr/>
          <p:nvPr/>
        </p:nvSpPr>
        <p:spPr>
          <a:xfrm>
            <a:off x="6988905" y="2903914"/>
            <a:ext cx="16933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b="1" i="1" dirty="0" err="1">
                <a:solidFill>
                  <a:srgbClr val="7030A0"/>
                </a:solidFill>
              </a:rPr>
              <a:t>Natsumi</a:t>
            </a:r>
            <a:r>
              <a:rPr lang="es-AR" b="1" i="1" dirty="0">
                <a:solidFill>
                  <a:srgbClr val="7030A0"/>
                </a:solidFill>
              </a:rPr>
              <a:t> S. </a:t>
            </a:r>
            <a:r>
              <a:rPr lang="es-AR" b="1" i="1" dirty="0" err="1">
                <a:solidFill>
                  <a:srgbClr val="7030A0"/>
                </a:solidFill>
              </a:rPr>
              <a:t>Shokida</a:t>
            </a:r>
            <a:r>
              <a:rPr lang="es-AR" b="1" i="1" dirty="0">
                <a:solidFill>
                  <a:srgbClr val="7030A0"/>
                </a:solidFill>
              </a:rPr>
              <a:t> </a:t>
            </a:r>
            <a:endParaRPr lang="es-AR" b="1" i="1" dirty="0" smtClean="0">
              <a:solidFill>
                <a:srgbClr val="7030A0"/>
              </a:solidFill>
            </a:endParaRPr>
          </a:p>
          <a:p>
            <a:pPr algn="ctr"/>
            <a:r>
              <a:rPr lang="es-AR" b="1" i="1" dirty="0" smtClean="0">
                <a:solidFill>
                  <a:srgbClr val="7030A0"/>
                </a:solidFill>
              </a:rPr>
              <a:t>@</a:t>
            </a:r>
            <a:r>
              <a:rPr lang="es-AR" b="1" i="1" dirty="0" err="1" smtClean="0">
                <a:solidFill>
                  <a:srgbClr val="7030A0"/>
                </a:solidFill>
              </a:rPr>
              <a:t>NatsuSh</a:t>
            </a:r>
            <a:endParaRPr lang="es-AR" b="1" i="1" dirty="0" smtClean="0">
              <a:solidFill>
                <a:srgbClr val="7030A0"/>
              </a:solidFill>
            </a:endParaRPr>
          </a:p>
          <a:p>
            <a:pPr algn="ctr"/>
            <a:r>
              <a:rPr lang="es-AR" b="1" i="1" dirty="0" err="1" smtClean="0">
                <a:solidFill>
                  <a:srgbClr val="7030A0"/>
                </a:solidFill>
              </a:rPr>
              <a:t>Rladies</a:t>
            </a:r>
            <a:r>
              <a:rPr lang="es-AR" b="1" i="1" dirty="0" smtClean="0">
                <a:solidFill>
                  <a:srgbClr val="7030A0"/>
                </a:solidFill>
              </a:rPr>
              <a:t> Buenos Aires</a:t>
            </a:r>
            <a:endParaRPr lang="es-AR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9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95486"/>
            <a:ext cx="7039943" cy="857400"/>
          </a:xfrm>
        </p:spPr>
        <p:txBody>
          <a:bodyPr/>
          <a:lstStyle/>
          <a:p>
            <a:r>
              <a:rPr lang="es-AR" dirty="0" smtClean="0"/>
              <a:t>Aplicaciones </a:t>
            </a:r>
            <a:r>
              <a:rPr lang="es-AR" dirty="0"/>
              <a:t>Web 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AR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r>
              <a:rPr lang="es-AR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://shiny.rstudio.com/gallery/ </a:t>
            </a:r>
          </a:p>
        </p:txBody>
      </p:sp>
      <p:pic>
        <p:nvPicPr>
          <p:cNvPr id="3" name="Picture 4" descr="Resultado de imagen para florencia d'andr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88" y="1116564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44"/>
          <p:cNvSpPr txBox="1">
            <a:spLocks/>
          </p:cNvSpPr>
          <p:nvPr/>
        </p:nvSpPr>
        <p:spPr>
          <a:xfrm>
            <a:off x="6321288" y="2222063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b="1" dirty="0">
                <a:solidFill>
                  <a:srgbClr val="7030A0"/>
                </a:solidFill>
              </a:rPr>
              <a:t>Flor </a:t>
            </a:r>
            <a:r>
              <a:rPr lang="en" sz="1600" b="1" dirty="0" smtClean="0">
                <a:solidFill>
                  <a:srgbClr val="7030A0"/>
                </a:solidFill>
              </a:rPr>
              <a:t>D’Andrea</a:t>
            </a:r>
          </a:p>
          <a:p>
            <a:pPr algn="ctr">
              <a:buSzPct val="25000"/>
            </a:pPr>
            <a:r>
              <a:rPr lang="es-AR" sz="1600" b="1" dirty="0">
                <a:solidFill>
                  <a:srgbClr val="7030A0"/>
                </a:solidFill>
              </a:rPr>
              <a:t>@cantoflor_87 </a:t>
            </a:r>
          </a:p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b="1" dirty="0" smtClean="0">
                <a:solidFill>
                  <a:srgbClr val="7030A0"/>
                </a:solidFill>
              </a:rPr>
              <a:t>R-Ladies Buenos Aires</a:t>
            </a:r>
            <a:endParaRPr lang="en" sz="1200" b="1" dirty="0">
              <a:solidFill>
                <a:srgbClr val="7030A0"/>
              </a:solidFill>
            </a:endParaRPr>
          </a:p>
        </p:txBody>
      </p:sp>
      <p:pic>
        <p:nvPicPr>
          <p:cNvPr id="12290" name="Picture 2" descr="imagen_shin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116564"/>
            <a:ext cx="4896545" cy="38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580112" y="3780423"/>
            <a:ext cx="3539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b="1" dirty="0"/>
              <a:t>https://github.com/flor14/shinyssd</a:t>
            </a:r>
          </a:p>
        </p:txBody>
      </p:sp>
    </p:spTree>
    <p:extLst>
      <p:ext uri="{BB962C8B-B14F-4D97-AF65-F5344CB8AC3E}">
        <p14:creationId xmlns:p14="http://schemas.microsoft.com/office/powerpoint/2010/main" val="1657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"/>
          <a:stretch/>
        </p:blipFill>
        <p:spPr bwMode="auto">
          <a:xfrm>
            <a:off x="186052" y="4444466"/>
            <a:ext cx="692142" cy="704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2123" y="195486"/>
            <a:ext cx="5815807" cy="857400"/>
          </a:xfrm>
        </p:spPr>
        <p:txBody>
          <a:bodyPr/>
          <a:lstStyle/>
          <a:p>
            <a:r>
              <a:rPr lang="es-AR" dirty="0" smtClean="0"/>
              <a:t>Internet de las Cosas y Modelos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 r="8203"/>
          <a:stretch/>
        </p:blipFill>
        <p:spPr bwMode="auto">
          <a:xfrm>
            <a:off x="6660232" y="987574"/>
            <a:ext cx="2094881" cy="218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hape 144"/>
          <p:cNvSpPr txBox="1">
            <a:spLocks/>
          </p:cNvSpPr>
          <p:nvPr/>
        </p:nvSpPr>
        <p:spPr>
          <a:xfrm>
            <a:off x="6717072" y="3291830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b="1" dirty="0" smtClean="0">
                <a:solidFill>
                  <a:srgbClr val="7030A0"/>
                </a:solidFill>
              </a:rPr>
              <a:t>Ana Laura Diedrichs</a:t>
            </a:r>
            <a:endParaRPr lang="en" sz="1600" b="1" dirty="0" smtClean="0">
              <a:solidFill>
                <a:srgbClr val="7030A0"/>
              </a:solidFill>
            </a:endParaRPr>
          </a:p>
          <a:p>
            <a:pPr algn="ctr">
              <a:buSzPct val="25000"/>
            </a:pPr>
            <a:r>
              <a:rPr lang="es-AR" sz="1600" b="1" dirty="0">
                <a:solidFill>
                  <a:srgbClr val="7030A0"/>
                </a:solidFill>
              </a:rPr>
              <a:t>@</a:t>
            </a:r>
            <a:r>
              <a:rPr lang="es-AR" sz="1600" b="1" dirty="0" err="1">
                <a:solidFill>
                  <a:srgbClr val="7030A0"/>
                </a:solidFill>
              </a:rPr>
              <a:t>anadiedrichs</a:t>
            </a:r>
            <a:r>
              <a:rPr lang="es-AR" sz="1600" b="1" dirty="0">
                <a:solidFill>
                  <a:srgbClr val="7030A0"/>
                </a:solidFill>
              </a:rPr>
              <a:t> </a:t>
            </a:r>
            <a:endParaRPr lang="es-AR" sz="1600" b="1" dirty="0">
              <a:solidFill>
                <a:srgbClr val="7030A0"/>
              </a:solidFill>
            </a:endParaRPr>
          </a:p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b="1" dirty="0" smtClean="0">
                <a:solidFill>
                  <a:srgbClr val="7030A0"/>
                </a:solidFill>
              </a:rPr>
              <a:t>R-Ladies </a:t>
            </a:r>
            <a:r>
              <a:rPr lang="en" sz="1600" b="1" dirty="0" smtClean="0">
                <a:solidFill>
                  <a:srgbClr val="7030A0"/>
                </a:solidFill>
              </a:rPr>
              <a:t>Mendoza</a:t>
            </a:r>
            <a:endParaRPr lang="en" sz="1200" b="1" dirty="0">
              <a:solidFill>
                <a:srgbClr val="7030A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971600" y="4596914"/>
            <a:ext cx="471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/>
              <a:t>https://github.com/anadiedrichs/frost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5" y="1131590"/>
            <a:ext cx="4817996" cy="337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611560" y="679797"/>
            <a:ext cx="3940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/>
              <a:t>https://tensorflow.rstudio.com/</a:t>
            </a:r>
          </a:p>
        </p:txBody>
      </p:sp>
    </p:spTree>
    <p:extLst>
      <p:ext uri="{BB962C8B-B14F-4D97-AF65-F5344CB8AC3E}">
        <p14:creationId xmlns:p14="http://schemas.microsoft.com/office/powerpoint/2010/main" val="18147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202182"/>
            <a:ext cx="5527775" cy="857400"/>
          </a:xfrm>
        </p:spPr>
        <p:txBody>
          <a:bodyPr/>
          <a:lstStyle/>
          <a:p>
            <a:r>
              <a:rPr lang="es-AR" dirty="0" smtClean="0"/>
              <a:t>Imágenes satelitales y mapas 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9702"/>
            <a:ext cx="4464496" cy="2435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76" y="1173197"/>
            <a:ext cx="4968552" cy="104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353534"/>
            <a:ext cx="1148486" cy="11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hape 144"/>
          <p:cNvSpPr txBox="1">
            <a:spLocks/>
          </p:cNvSpPr>
          <p:nvPr/>
        </p:nvSpPr>
        <p:spPr>
          <a:xfrm>
            <a:off x="6482680" y="2423003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b="1" dirty="0">
                <a:solidFill>
                  <a:srgbClr val="7030A0"/>
                </a:solidFill>
              </a:rPr>
              <a:t>Priscilla </a:t>
            </a:r>
            <a:r>
              <a:rPr lang="en" sz="1600" b="1" dirty="0" smtClean="0">
                <a:solidFill>
                  <a:srgbClr val="7030A0"/>
                </a:solidFill>
              </a:rPr>
              <a:t>Minotti</a:t>
            </a:r>
          </a:p>
          <a:p>
            <a:pPr algn="ctr">
              <a:buSzPct val="25000"/>
            </a:pPr>
            <a:r>
              <a:rPr lang="es-AR" sz="1600" b="1" dirty="0">
                <a:solidFill>
                  <a:srgbClr val="7030A0"/>
                </a:solidFill>
              </a:rPr>
              <a:t>@</a:t>
            </a:r>
            <a:r>
              <a:rPr lang="es-AR" sz="1600" b="1" dirty="0" err="1">
                <a:solidFill>
                  <a:srgbClr val="7030A0"/>
                </a:solidFill>
              </a:rPr>
              <a:t>pmnatural</a:t>
            </a:r>
            <a:r>
              <a:rPr lang="es-AR" sz="1600" b="1" dirty="0">
                <a:solidFill>
                  <a:srgbClr val="7030A0"/>
                </a:solidFill>
              </a:rPr>
              <a:t> </a:t>
            </a:r>
            <a:endParaRPr lang="en" sz="1600" b="1" dirty="0">
              <a:solidFill>
                <a:srgbClr val="7030A0"/>
              </a:solidFill>
            </a:endParaRPr>
          </a:p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b="1" dirty="0">
                <a:solidFill>
                  <a:srgbClr val="7030A0"/>
                </a:solidFill>
              </a:rPr>
              <a:t>R-Ladies Bueno</a:t>
            </a:r>
            <a:r>
              <a:rPr lang="en" sz="1600" b="1" dirty="0" smtClean="0">
                <a:solidFill>
                  <a:srgbClr val="7030A0"/>
                </a:solidFill>
              </a:rPr>
              <a:t>s Aires</a:t>
            </a:r>
            <a:endParaRPr lang="en" sz="1600" b="1" dirty="0">
              <a:solidFill>
                <a:srgbClr val="7030A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059832" y="4730202"/>
            <a:ext cx="5396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b="1" dirty="0"/>
              <a:t>https://github.com/LatinR/presentaciones-LatinR2018</a:t>
            </a:r>
          </a:p>
        </p:txBody>
      </p:sp>
      <p:sp>
        <p:nvSpPr>
          <p:cNvPr id="4" name="3 Rectángulo"/>
          <p:cNvSpPr/>
          <p:nvPr/>
        </p:nvSpPr>
        <p:spPr>
          <a:xfrm>
            <a:off x="829293" y="751804"/>
            <a:ext cx="2359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b="1" dirty="0"/>
              <a:t>http://rspatial.org/</a:t>
            </a:r>
          </a:p>
        </p:txBody>
      </p:sp>
    </p:spTree>
    <p:extLst>
      <p:ext uri="{BB962C8B-B14F-4D97-AF65-F5344CB8AC3E}">
        <p14:creationId xmlns:p14="http://schemas.microsoft.com/office/powerpoint/2010/main" val="28137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502</Words>
  <Application>Microsoft Office PowerPoint</Application>
  <PresentationFormat>Presentación en pantalla (16:9)</PresentationFormat>
  <Paragraphs>131</Paragraphs>
  <Slides>37</Slides>
  <Notes>15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Helvetica Neue</vt:lpstr>
      <vt:lpstr>Wingdings</vt:lpstr>
      <vt:lpstr>Nunito</vt:lpstr>
      <vt:lpstr>Open Sans Condensed</vt:lpstr>
      <vt:lpstr>Courier</vt:lpstr>
      <vt:lpstr>Titillium Web</vt:lpstr>
      <vt:lpstr>R-Ladies Template</vt:lpstr>
      <vt:lpstr>R-Ladies Template</vt:lpstr>
      <vt:lpstr>R-Ladies Template</vt:lpstr>
      <vt:lpstr>La comunidad de R en Santa Rosa</vt:lpstr>
      <vt:lpstr>¿Qué es R?</vt:lpstr>
      <vt:lpstr>Presentación de PowerPoint</vt:lpstr>
      <vt:lpstr>Presentación de PowerPoint</vt:lpstr>
      <vt:lpstr>Análisis de audio</vt:lpstr>
      <vt:lpstr>Presentación de PowerPoint</vt:lpstr>
      <vt:lpstr>Aplicaciones Web  http://shiny.rstudio.com/gallery/ </vt:lpstr>
      <vt:lpstr>Internet de las Cosas y Modelos</vt:lpstr>
      <vt:lpstr>Imágenes satelitales y mapas </vt:lpstr>
      <vt:lpstr>Presentación de PowerPoint</vt:lpstr>
      <vt:lpstr>Presentación de PowerPoint</vt:lpstr>
      <vt:lpstr>Presentación de PowerPoint</vt:lpstr>
      <vt:lpstr>Presentación de PowerPoint</vt:lpstr>
      <vt:lpstr>Comunidad #rstats #rstatses #RLadies</vt:lpstr>
      <vt:lpstr>Presentación de PowerPoint</vt:lpstr>
      <vt:lpstr>Crecimiento de los seguidores en twitter</vt:lpstr>
      <vt:lpstr>Presentación de PowerPoint</vt:lpstr>
      <vt:lpstr>Crecimiento de R-Ladies</vt:lpstr>
      <vt:lpstr>Presentación de PowerPoint</vt:lpstr>
      <vt:lpstr>Temas de meetups en #LatAm    ----------------&gt;</vt:lpstr>
      <vt:lpstr>Iniciativas: Website rladies.org</vt:lpstr>
      <vt:lpstr>Iniciativas a nivel global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https://github.com/LatinR/presentaciones-LatinR2018 </vt:lpstr>
      <vt:lpstr>Presentación de PowerPoint</vt:lpstr>
      <vt:lpstr>Presentación de PowerPoint</vt:lpstr>
      <vt:lpstr>Presentación de PowerPoint</vt:lpstr>
      <vt:lpstr>Presentación de PowerPoint</vt:lpstr>
      <vt:lpstr>¿Cómo participo?</vt:lpstr>
      <vt:lpstr>R-Ladies Santa Rosa 2do Capítulo de Argentina </vt:lpstr>
      <vt:lpstr>Equipo de Organizadoras de  R-Ladies Santa Rosa</vt:lpstr>
      <vt:lpstr>¡GRACIAS!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R-LADIES GLOBAL Comunidad y misión</dc:title>
  <dc:creator>Usuario</dc:creator>
  <cp:lastModifiedBy>Usuario</cp:lastModifiedBy>
  <cp:revision>28</cp:revision>
  <dcterms:modified xsi:type="dcterms:W3CDTF">2018-11-23T11:47:24Z</dcterms:modified>
</cp:coreProperties>
</file>